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3407" r:id="rId3"/>
    <p:sldId id="3389" r:id="rId5"/>
    <p:sldId id="3468" r:id="rId6"/>
    <p:sldId id="3470" r:id="rId7"/>
    <p:sldId id="3472" r:id="rId8"/>
    <p:sldId id="3471" r:id="rId9"/>
    <p:sldId id="3473" r:id="rId10"/>
    <p:sldId id="3478" r:id="rId11"/>
    <p:sldId id="3481" r:id="rId12"/>
    <p:sldId id="3482" r:id="rId13"/>
    <p:sldId id="3413" r:id="rId14"/>
  </p:sldIdLst>
  <p:sldSz cx="12858750" cy="7232650"/>
  <p:notesSz cx="6858000" cy="9144000"/>
  <p:custDataLst>
    <p:tags r:id="rId1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" userDrawn="1">
          <p15:clr>
            <a:srgbClr val="A4A3A4"/>
          </p15:clr>
        </p15:guide>
        <p15:guide id="2" pos="4025" userDrawn="1">
          <p15:clr>
            <a:srgbClr val="A4A3A4"/>
          </p15:clr>
        </p15:guide>
        <p15:guide id="3" orient="horz" pos="4218" userDrawn="1">
          <p15:clr>
            <a:srgbClr val="A4A3A4"/>
          </p15:clr>
        </p15:guide>
        <p15:guide id="4" pos="7626" userDrawn="1">
          <p15:clr>
            <a:srgbClr val="A4A3A4"/>
          </p15:clr>
        </p15:guide>
        <p15:guide id="5" pos="376" userDrawn="1">
          <p15:clr>
            <a:srgbClr val="A4A3A4"/>
          </p15:clr>
        </p15:guide>
        <p15:guide id="6" pos="12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0B622F"/>
    <a:srgbClr val="FE67BE"/>
    <a:srgbClr val="FFFFFF"/>
    <a:srgbClr val="297E9B"/>
    <a:srgbClr val="900000"/>
    <a:srgbClr val="0FC7D3"/>
    <a:srgbClr val="EC206C"/>
    <a:srgbClr val="BC148E"/>
    <a:srgbClr val="0A1A3B"/>
    <a:srgbClr val="CE0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84" autoAdjust="0"/>
    <p:restoredTop sz="92986" autoAdjust="0"/>
  </p:normalViewPr>
  <p:slideViewPr>
    <p:cSldViewPr showGuides="1">
      <p:cViewPr>
        <p:scale>
          <a:sx n="40" d="100"/>
          <a:sy n="40" d="100"/>
        </p:scale>
        <p:origin x="101" y="1003"/>
      </p:cViewPr>
      <p:guideLst>
        <p:guide orient="horz" pos="344"/>
        <p:guide pos="4025"/>
        <p:guide orient="horz" pos="4218"/>
        <p:guide pos="7626"/>
        <p:guide pos="376"/>
        <p:guide pos="128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3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>
                <a:latin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>
                <a:latin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fld id="{06024D97-E667-405D-B634-E583E2108D7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2" Type="http://schemas.openxmlformats.org/officeDocument/2006/relationships/image" Target="../media/image2.jpeg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320" y="1744345"/>
            <a:ext cx="12833350" cy="14293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 fontAlgn="auto">
              <a:lnSpc>
                <a:spcPts val="9000"/>
              </a:lnSpc>
            </a:pPr>
            <a:r>
              <a:rPr lang="zh-CN" altLang="en-US" sz="66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海南热带海洋学院</a:t>
            </a:r>
            <a:endParaRPr lang="zh-CN" altLang="en-US" sz="66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 fontAlgn="auto">
              <a:lnSpc>
                <a:spcPts val="9000"/>
              </a:lnSpc>
            </a:pPr>
            <a:r>
              <a:rPr lang="zh-CN" altLang="en-US" sz="66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船员培训质量管理体系</a:t>
            </a:r>
            <a:endParaRPr lang="zh-CN" altLang="en-US" sz="66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 fontAlgn="auto">
              <a:lnSpc>
                <a:spcPts val="9000"/>
              </a:lnSpc>
            </a:pPr>
            <a:r>
              <a:rPr lang="en-US" altLang="zh-CN" sz="66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66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版</a:t>
            </a:r>
            <a:r>
              <a:rPr lang="zh-CN" altLang="en-US" sz="66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宣贯</a:t>
            </a:r>
            <a:endParaRPr lang="zh-CN" altLang="en-US" sz="66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 fontAlgn="auto">
              <a:lnSpc>
                <a:spcPts val="9000"/>
              </a:lnSpc>
            </a:pPr>
            <a:endParaRPr lang="zh-CN" sz="66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5080" y="5633085"/>
            <a:ext cx="12858750" cy="11258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90000"/>
              </a:lnSpc>
            </a:pPr>
            <a:r>
              <a:rPr lang="zh-CN" altLang="en-US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汇报人：孙增华</a:t>
            </a:r>
            <a:endParaRPr lang="zh-CN" sz="32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lnSpc>
                <a:spcPct val="90000"/>
              </a:lnSpc>
            </a:pPr>
            <a:r>
              <a:rPr 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202</a:t>
            </a:r>
            <a:r>
              <a:rPr lang="en-US" alt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</a:t>
            </a:r>
            <a:r>
              <a:rPr 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年</a:t>
            </a:r>
            <a:r>
              <a:rPr lang="en-US" alt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12</a:t>
            </a:r>
            <a:r>
              <a:rPr 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月</a:t>
            </a:r>
            <a:r>
              <a:rPr lang="en-US" alt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30</a:t>
            </a:r>
            <a:r>
              <a:rPr lang="zh-CN" sz="3200" b="1" kern="2000" spc="500" dirty="0" smtClean="0">
                <a:solidFill>
                  <a:schemeClr val="accent3">
                    <a:lumMod val="7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日</a:t>
            </a:r>
            <a:endParaRPr lang="zh-CN" altLang="en-US" sz="3200" b="1" kern="2000" spc="500" dirty="0" smtClean="0">
              <a:solidFill>
                <a:schemeClr val="accent3">
                  <a:lumMod val="7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9" name="图片 8" descr="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858750" cy="1715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5900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2710" y="1600200"/>
            <a:ext cx="60902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一、制定依据</a:t>
            </a:r>
            <a:endParaRPr lang="zh-CN" altLang="en-US" sz="36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112" name="直接连接符 111"/>
          <p:cNvCxnSpPr/>
          <p:nvPr>
            <p:custDataLst>
              <p:tags r:id="rId3"/>
            </p:custDataLst>
          </p:nvPr>
        </p:nvCxnSpPr>
        <p:spPr>
          <a:xfrm flipH="1">
            <a:off x="2415540" y="746760"/>
            <a:ext cx="1270000" cy="0"/>
          </a:xfrm>
          <a:prstGeom prst="line">
            <a:avLst/>
          </a:prstGeom>
          <a:ln>
            <a:headEnd type="oval"/>
            <a:tailEnd type="none"/>
          </a:ln>
        </p:spPr>
        <p:style>
          <a:lnRef idx="1">
            <a:srgbClr val="6096E6"/>
          </a:lnRef>
          <a:fillRef idx="0">
            <a:srgbClr val="6096E6"/>
          </a:fillRef>
          <a:effectRef idx="0">
            <a:srgbClr val="6096E6"/>
          </a:effectRef>
          <a:fontRef idx="minor">
            <a:srgbClr val="000000"/>
          </a:fontRef>
        </p:style>
      </p:cxnSp>
      <p:cxnSp>
        <p:nvCxnSpPr>
          <p:cNvPr id="113" name="直接连接符 112"/>
          <p:cNvCxnSpPr/>
          <p:nvPr>
            <p:custDataLst>
              <p:tags r:id="rId4"/>
            </p:custDataLst>
          </p:nvPr>
        </p:nvCxnSpPr>
        <p:spPr>
          <a:xfrm>
            <a:off x="9173845" y="746760"/>
            <a:ext cx="1270000" cy="0"/>
          </a:xfrm>
          <a:prstGeom prst="line">
            <a:avLst/>
          </a:prstGeom>
          <a:ln>
            <a:headEnd type="oval"/>
            <a:tailEnd type="none"/>
          </a:ln>
        </p:spPr>
        <p:style>
          <a:lnRef idx="1">
            <a:srgbClr val="6096E6"/>
          </a:lnRef>
          <a:fillRef idx="0">
            <a:srgbClr val="6096E6"/>
          </a:fillRef>
          <a:effectRef idx="0">
            <a:srgbClr val="6096E6"/>
          </a:effectRef>
          <a:fontRef idx="minor">
            <a:srgbClr val="000000"/>
          </a:fontRef>
        </p:style>
      </p:cxnSp>
      <p:sp>
        <p:nvSpPr>
          <p:cNvPr id="4" name="文本框 3"/>
          <p:cNvSpPr txBox="1"/>
          <p:nvPr/>
        </p:nvSpPr>
        <p:spPr>
          <a:xfrm>
            <a:off x="92710" y="2122805"/>
            <a:ext cx="12728575" cy="4832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 eaLnBrk="1" latinLnBrk="0" hangingPunct="1">
              <a:lnSpc>
                <a:spcPct val="125000"/>
              </a:lnSpc>
              <a:buClrTx/>
              <a:buSzTx/>
              <a:buNone/>
            </a:pP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依据《中华人民共和国船员培训和船员管理质量管理规则》（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海船员〔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2019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〕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310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号）制定船员培训质量管理体系，主要包括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本质量手册、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17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个程序文件、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套岗位职责以及学校相关规章制度。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 algn="l" eaLnBrk="1" latinLnBrk="0" hangingPunct="1">
              <a:lnSpc>
                <a:spcPct val="15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     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3" name="图片 2" descr="a99d077c62376e856927f72eaaa7a2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55" y="3832860"/>
            <a:ext cx="4128135" cy="3095625"/>
          </a:xfrm>
          <a:prstGeom prst="rect">
            <a:avLst/>
          </a:prstGeom>
        </p:spPr>
      </p:pic>
      <p:pic>
        <p:nvPicPr>
          <p:cNvPr id="9" name="图片 8" descr="24a34f9583e449962416176632824f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195" y="3832860"/>
            <a:ext cx="3818255" cy="3096260"/>
          </a:xfrm>
          <a:prstGeom prst="rect">
            <a:avLst/>
          </a:prstGeom>
        </p:spPr>
      </p:pic>
      <p:pic>
        <p:nvPicPr>
          <p:cNvPr id="10" name="图片 9" descr="af206e10cd2f6e4e89c668d8321d8d9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8025" y="3832860"/>
            <a:ext cx="2805430" cy="3151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60020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0955" y="1600200"/>
            <a:ext cx="6344920" cy="54724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marL="0" indent="0" algn="l" eaLnBrk="1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二、组织机构</a:t>
            </a:r>
            <a:endParaRPr lang="zh-CN" altLang="en-US" sz="36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 algn="l" eaLnBrk="1" latinLnBrk="0" hangingPunct="1">
              <a:lnSpc>
                <a:spcPct val="125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28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将与航海类专业以及船员培训直接关联的部门纳入体系受控，从A版的17个受控部门缩减为10个。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优化原则：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25000"/>
              </a:lnSpc>
              <a:spcBef>
                <a:spcPts val="600"/>
              </a:spcBef>
              <a:buClrTx/>
              <a:buSzTx/>
              <a:buNone/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1.体系建立、运行结合学校实际，与日常工作融为一体，避免“两张皮”。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25000"/>
              </a:lnSpc>
              <a:spcBef>
                <a:spcPts val="600"/>
              </a:spcBef>
              <a:buClrTx/>
              <a:buSzTx/>
              <a:buNone/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2.受控部门避免“职责交叉、制度打架”，尽量避免多部门管理同一事项。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25000"/>
              </a:lnSpc>
              <a:spcBef>
                <a:spcPts val="600"/>
              </a:spcBef>
              <a:buClrTx/>
              <a:buSzTx/>
              <a:buNone/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3.实现日常工作中，由“请示领导”逐渐转变为“请示文件”。</a:t>
            </a:r>
            <a:endParaRPr lang="zh-CN" altLang="en-US" sz="28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spcBef>
                <a:spcPts val="600"/>
              </a:spcBef>
              <a:buClrTx/>
              <a:buSzTx/>
              <a:buNone/>
            </a:pPr>
            <a:r>
              <a:rPr lang="en-US" altLang="zh-CN" sz="20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    </a:t>
            </a:r>
            <a:r>
              <a:rPr lang="en-US" altLang="zh-CN" sz="18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</a:t>
            </a: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                         </a:t>
            </a:r>
            <a:endParaRPr lang="zh-CN" altLang="en-US" sz="2400" b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pic>
        <p:nvPicPr>
          <p:cNvPr id="2" name="图片 1" descr="组织机构图"/>
          <p:cNvPicPr>
            <a:picLocks noChangeAspect="1"/>
          </p:cNvPicPr>
          <p:nvPr/>
        </p:nvPicPr>
        <p:blipFill>
          <a:blip r:embed="rId3"/>
          <a:srcRect l="5026" t="916" r="4503"/>
          <a:stretch>
            <a:fillRect/>
          </a:stretch>
        </p:blipFill>
        <p:spPr>
          <a:xfrm>
            <a:off x="6285865" y="1971675"/>
            <a:ext cx="6480810" cy="47707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327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2710" y="1261110"/>
            <a:ext cx="6288405" cy="4711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三、质量手册</a:t>
            </a:r>
            <a:r>
              <a:rPr lang="zh-CN" altLang="en-US" sz="32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zh-CN" altLang="en-US" sz="32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HNTOU01）</a:t>
            </a:r>
            <a:endParaRPr lang="en-US" altLang="zh-CN" sz="20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质量手册主要阐明质量方针和质量目标，概述实现12个质量要素的基本途径和方法。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  包括：说明；总则；制定依据；定义、缩写与说明；质量体系要素概述；质量手册的管理；受控部门与质量要素关系表；程序文件与质量要素对照表</a:t>
            </a:r>
            <a:r>
              <a:rPr lang="zh-CN" altLang="en-US" sz="2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500" y="0"/>
            <a:ext cx="5939155" cy="72224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327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225" y="1240155"/>
            <a:ext cx="5681345" cy="5246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四、程序文件</a:t>
            </a:r>
            <a:r>
              <a:rPr lang="zh-CN" altLang="en-US" sz="32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zh-CN" altLang="en-US" sz="32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HNTOU02）</a:t>
            </a:r>
            <a:endParaRPr lang="en-US" altLang="zh-CN" sz="3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17个程序文件主要涵盖10个质量要素。用于描述质量管理体系基本要求所涉及的过程，并规定实施这些过程的程序或方法。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每个程序文件包括：目的、适用范围、该程序相关的部门职责、工作流程、依据的规范性文件、需要的质量记录。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5634990" y="1450975"/>
          <a:ext cx="7164070" cy="5349240"/>
        </p:xfrm>
        <a:graphic>
          <a:graphicData uri="http://schemas.openxmlformats.org/drawingml/2006/table">
            <a:tbl>
              <a:tblPr/>
              <a:tblGrid>
                <a:gridCol w="800735"/>
                <a:gridCol w="2059940"/>
                <a:gridCol w="2969260"/>
                <a:gridCol w="1334135"/>
              </a:tblGrid>
              <a:tr h="37592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sz="11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质量要素</a:t>
                      </a:r>
                      <a:endParaRPr lang="zh-CN" sz="11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文件名称</a:t>
                      </a:r>
                      <a:endParaRPr lang="zh-CN" sz="1100" b="1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 b="1">
                          <a:latin typeface="Calibri" panose="020F0502020204030204"/>
                          <a:ea typeface="宋体" panose="02010600030101010101" pitchFamily="2" charset="-122"/>
                        </a:rPr>
                        <a:t>编码</a:t>
                      </a:r>
                      <a:endParaRPr lang="zh-CN" sz="1100" b="1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培训课程和实施计划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人才培养方案及</a:t>
                      </a: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船员培训计划制订</a:t>
                      </a: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HNTOU0201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课程教学大纲制订程序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HNTOU0202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82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招生与学员管理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招生管理程序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HNTOU0203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学籍与证书管理程序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HNTOU0204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学生与学员管理程序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HNTOU0205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82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毕业生就业管理程序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HNTOU0206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教学与管理人员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人力资源管理程序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HNTOU0207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场地、设施和设备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场地设施设备管理程序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HNTOU0208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图书资料管理程序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HNTOU0209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82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教材管理程序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HNTOU0210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87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教学和训练的实施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 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学历教学和训练准备与实施程序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HNTOU0211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86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社会</a:t>
                      </a: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船员培训准备与实施程序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HNTOU0212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38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教学和训练的检查与评估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教学和训练检查与评估程序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HNTOU0213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质量记录控制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质量记录控制程序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HNTOU0214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38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纠正措施和质量风险管理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纠正措施和质量风险管理程序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HNTOU0215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825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文件控制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文件控制程序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HNTOU0216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190"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内部审核和管理评审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内部审核和管理评审程序</a:t>
                      </a:r>
                      <a:endParaRPr 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175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HNTOU0217</a:t>
                      </a:r>
                      <a:endParaRPr lang="en-US" altLang="zh-CN" sz="11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719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9865" y="1568450"/>
            <a:ext cx="5596255" cy="53384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五、岗位职责</a:t>
            </a:r>
            <a:r>
              <a:rPr lang="zh-CN" altLang="en-US" sz="28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zh-CN" altLang="en-US" sz="28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HNTOU030</a:t>
            </a:r>
            <a:r>
              <a:rPr lang="en-US" altLang="zh-CN" sz="28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en-US" altLang="zh-CN" sz="20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岗位职责明确岗位名称、上级主管、替代岗位和岗位职责，并规定具体岗位的职责与权限、是受控岗位人员工作的依据，实现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职责、权限与沟通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这个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质量要素。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全校共计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109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个受控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岗位。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3"/>
            </p:custDataLst>
          </p:nvPr>
        </p:nvGraphicFramePr>
        <p:xfrm>
          <a:off x="6038850" y="1878330"/>
          <a:ext cx="6537325" cy="4978400"/>
        </p:xfrm>
        <a:graphic>
          <a:graphicData uri="http://schemas.openxmlformats.org/drawingml/2006/table">
            <a:tbl>
              <a:tblPr/>
              <a:tblGrid>
                <a:gridCol w="640080"/>
                <a:gridCol w="4334510"/>
                <a:gridCol w="1562735"/>
              </a:tblGrid>
              <a:tr h="81915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序号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受控部门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受控岗位数量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767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学校最高管理层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21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质评办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94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图书馆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9575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人事处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94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5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教务处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21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6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招生办公室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9575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7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国际航海学院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21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94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学生工作处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9575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就业办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7520"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国有资产与设备处</a:t>
                      </a:r>
                      <a:r>
                        <a:rPr lang="zh-CN" sz="1100">
                          <a:latin typeface="Calibri" panose="020F0502020204030204"/>
                          <a:ea typeface="宋体" panose="02010600030101010101" pitchFamily="2" charset="-122"/>
                        </a:rPr>
                        <a:t>岗位职责</a:t>
                      </a:r>
                      <a:endParaRPr lang="zh-CN" sz="1100">
                        <a:latin typeface="Calibri" panose="020F05020202040302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lang="en-US" altLang="zh-CN" sz="1100"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7195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320" y="1747520"/>
            <a:ext cx="63690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六、</a:t>
            </a:r>
            <a:r>
              <a:rPr lang="en-US" altLang="zh-CN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版体系建立工作</a:t>
            </a: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回顾</a:t>
            </a:r>
            <a:endParaRPr lang="zh-CN" altLang="en-US" sz="36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710" y="2319655"/>
            <a:ext cx="126663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  1.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2025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11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日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召开船员培训质量管理体系优化重构工作部署会；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/>
              <a:t>        2.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2025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日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召开船员培训质量管理体系优化重构工作推进会议；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/>
              <a:t>        3.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2025年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10月31日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召开船员培训质量管理体系专家评审会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版文件专家评审会。</a:t>
            </a:r>
            <a:endParaRPr lang="en-US" altLang="zh-CN" sz="2400"/>
          </a:p>
        </p:txBody>
      </p:sp>
      <p:pic>
        <p:nvPicPr>
          <p:cNvPr id="12" name="图片 11" descr="4cd72236743aa65a48f232b4ff805b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05" y="4192270"/>
            <a:ext cx="3594735" cy="2803525"/>
          </a:xfrm>
          <a:prstGeom prst="rect">
            <a:avLst/>
          </a:prstGeom>
        </p:spPr>
      </p:pic>
      <p:pic>
        <p:nvPicPr>
          <p:cNvPr id="2" name="图片 1" descr="423b61e2c0171f15d224e44b5b7a447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85" y="4192270"/>
            <a:ext cx="3333115" cy="2850515"/>
          </a:xfrm>
          <a:prstGeom prst="rect">
            <a:avLst/>
          </a:prstGeom>
        </p:spPr>
      </p:pic>
      <p:pic>
        <p:nvPicPr>
          <p:cNvPr id="4" name="图片 3" descr="5cdbc63ab1949fc242eba43e1c9bab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545" y="4264025"/>
            <a:ext cx="3689350" cy="28473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7195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855" y="1719580"/>
            <a:ext cx="12390755" cy="1932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11</a:t>
            </a:r>
            <a:r>
              <a:rPr lang="zh-CN" altLang="en-US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altLang="zh-CN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日至</a:t>
            </a:r>
            <a:r>
              <a:rPr lang="en-US" altLang="zh-CN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11</a:t>
            </a:r>
            <a:r>
              <a:rPr lang="zh-CN" altLang="en-US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月</a:t>
            </a:r>
            <a:r>
              <a:rPr lang="en-US" altLang="zh-CN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9</a:t>
            </a:r>
            <a:r>
              <a:rPr lang="zh-CN" altLang="en-US" sz="1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日</a:t>
            </a:r>
            <a:r>
              <a:rPr lang="zh-CN" altLang="en-US"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，国际航海学院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根据专家评审意见修改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体系文件。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定稿后体系文件打印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20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份（校长、管代等校领导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7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份；受控部门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10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份；国际航海学院各专业系</a:t>
            </a: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份）文件纸质版制作成活页形式，方便后续换页修改。</a:t>
            </a:r>
            <a:endParaRPr lang="zh-CN" altLang="en-US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</a:t>
            </a:r>
            <a:endParaRPr lang="zh-CN" altLang="en-US" sz="1800"/>
          </a:p>
        </p:txBody>
      </p:sp>
      <p:pic>
        <p:nvPicPr>
          <p:cNvPr id="4" name="图片 3" descr="9acf52f6fcf4d394f88a111fdc8258a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100705"/>
            <a:ext cx="5075555" cy="3806190"/>
          </a:xfrm>
          <a:prstGeom prst="rect">
            <a:avLst/>
          </a:prstGeom>
        </p:spPr>
      </p:pic>
      <p:pic>
        <p:nvPicPr>
          <p:cNvPr id="6" name="图片 5" descr="a2010f3f9e1c53bc3f89e0a717e5cc8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544435" y="2633980"/>
            <a:ext cx="3755390" cy="46894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7195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710" y="1719580"/>
            <a:ext cx="6273800" cy="5632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七、体系文件使用</a:t>
            </a:r>
            <a:r>
              <a:rPr lang="zh-CN" altLang="en-US"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及后续运行</a:t>
            </a:r>
            <a:endParaRPr lang="zh-CN" altLang="en-US" sz="36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2710" y="2282825"/>
            <a:ext cx="12784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1.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宣贯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：需要各受控部门在本部门受控岗位所有人员中进行B版体系文件宣贯，所有人完成纸质测试题，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并存档。（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10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个选择题、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5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个判断题、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3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简答题）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2.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使用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：质评办将质量手册、程序文件、岗位职责及质量记录上传至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其官网，供下载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使用。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3472815"/>
            <a:ext cx="5645785" cy="36569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910" y="3472815"/>
            <a:ext cx="5547360" cy="36842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858750" cy="17195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4285" y="6261735"/>
            <a:ext cx="136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endParaRPr lang="en-US" altLang="zh-CN" sz="2400" b="1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671955"/>
            <a:ext cx="1278953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关于质量记录的说明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为确保实现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体系运行与实际工作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相一致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，避免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两张皮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版质量记录按程序文件为单元单独建立电子文件夹，便于在体系运行过程中，各业务环节对实际日常使用的记录进行修改、增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删。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r>
              <a:rPr lang="en-US" altLang="zh-CN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但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需注意，对质量记录进行修改、替换、增删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等，需要向质评办进行</a:t>
            </a: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申请。</a:t>
            </a:r>
            <a:endParaRPr lang="zh-CN" altLang="en-US" sz="24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45" y="4336415"/>
            <a:ext cx="3676650" cy="23145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195" y="3608070"/>
            <a:ext cx="6616700" cy="36245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856867" y="5175290"/>
            <a:ext cx="9145016" cy="8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spc="6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感谢聆听 批评指导</a:t>
            </a:r>
            <a:endParaRPr lang="zh-CN" altLang="en-US" sz="5400" spc="600" dirty="0">
              <a:solidFill>
                <a:schemeClr val="bg1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pic>
        <p:nvPicPr>
          <p:cNvPr id="3" name="图片 2" descr="u=3289256669,471206152&amp;fm=253&amp;fmt=auto&amp;app=120&amp;f=JPEG.web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867640" cy="72326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4603" y="2247823"/>
            <a:ext cx="12861130" cy="2927578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0" y="3184525"/>
            <a:ext cx="12850495" cy="10147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sz="6000" dirty="0">
                <a:solidFill>
                  <a:schemeClr val="bg1"/>
                </a:solidFill>
                <a:effectLst/>
                <a:latin typeface="思源黑体 CN Heavy" panose="020B0A00000000000000" charset="-122"/>
                <a:ea typeface="思源黑体 CN Heavy" panose="020B0A00000000000000" charset="-122"/>
                <a:cs typeface="+mn-ea"/>
                <a:sym typeface="Arial" panose="020B0604020202020204" pitchFamily="34" charset="0"/>
              </a:rPr>
              <a:t>谢谢</a:t>
            </a:r>
            <a:endParaRPr lang="zh-CN" sz="6000" dirty="0">
              <a:solidFill>
                <a:schemeClr val="bg1"/>
              </a:solidFill>
              <a:effectLst/>
              <a:latin typeface="思源黑体 CN Heavy" panose="020B0A00000000000000" charset="-122"/>
              <a:ea typeface="思源黑体 CN Heavy" panose="020B0A00000000000000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diagram20227990_4*i*1"/>
  <p:tag name="KSO_WM_TEMPLATE_CATEGORY" val="diagram"/>
  <p:tag name="KSO_WM_TEMPLATE_INDEX" val="20227990"/>
  <p:tag name="KSO_WM_UNIT_LAYERLEVEL" val="1"/>
  <p:tag name="KSO_WM_TAG_VERSION" val="1.0"/>
  <p:tag name="KSO_WM_BEAUTIFY_FLAG" val="#wm#"/>
  <p:tag name="KSO_WM_UNIT_LINE_FORE_SCHEMECOLOR_INDEX" val="5"/>
  <p:tag name="KSO_WM_UNIT_LINE_FILL_TYPE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diagram20227990_4*i*2"/>
  <p:tag name="KSO_WM_TEMPLATE_CATEGORY" val="diagram"/>
  <p:tag name="KSO_WM_TEMPLATE_INDEX" val="20227990"/>
  <p:tag name="KSO_WM_UNIT_LAYERLEVEL" val="1"/>
  <p:tag name="KSO_WM_TAG_VERSION" val="1.0"/>
  <p:tag name="KSO_WM_BEAUTIFY_FLAG" val="#wm#"/>
  <p:tag name="KSO_WM_UNIT_LINE_FORE_SCHEMECOLOR_INDEX" val="5"/>
  <p:tag name="KSO_WM_UNIT_LINE_FILL_TYPE" val="2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TABLE_ENDDRAG_ORIGIN_RECT" val="529*392"/>
  <p:tag name="TABLE_ENDDRAG_RECT" val="460*155*530*392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ISPRING_ULTRA_SCORM_COURSE_ID" val="D9C5D207-6477-425C-B8FF-89DC4104C50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998.pptx"/>
  <p:tag name="KSO_WPP_MARK_KEY" val="fa581825-e10f-4cd5-b3f1-e934008acbce"/>
  <p:tag name="COMMONDATA" val="eyJoZGlkIjoiMGZhYTdiN2NjOTA4ZmJmMzMyNWM0YTQ4MDU4OGNiNDUifQ=="/>
</p:tagLst>
</file>

<file path=ppt/theme/theme1.xml><?xml version="1.0" encoding="utf-8"?>
<a:theme xmlns:a="http://schemas.openxmlformats.org/drawingml/2006/main" name="1_自定义设计方案">
  <a:themeElements>
    <a:clrScheme name="自定义 19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37D8"/>
      </a:accent1>
      <a:accent2>
        <a:srgbClr val="D9D9D9"/>
      </a:accent2>
      <a:accent3>
        <a:srgbClr val="0237D8"/>
      </a:accent3>
      <a:accent4>
        <a:srgbClr val="D9D9D9"/>
      </a:accent4>
      <a:accent5>
        <a:srgbClr val="0237D8"/>
      </a:accent5>
      <a:accent6>
        <a:srgbClr val="D9D9D9"/>
      </a:accent6>
      <a:hlink>
        <a:srgbClr val="0237D8"/>
      </a:hlink>
      <a:folHlink>
        <a:srgbClr val="D9D9D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1900</Words>
  <Application>WPS 演示</Application>
  <PresentationFormat>自定义</PresentationFormat>
  <Paragraphs>301</Paragraphs>
  <Slides>11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Calibri</vt:lpstr>
      <vt:lpstr>印品黑体</vt:lpstr>
      <vt:lpstr>黑体</vt:lpstr>
      <vt:lpstr>微软雅黑</vt:lpstr>
      <vt:lpstr>Wingdings</vt:lpstr>
      <vt:lpstr>Calibri</vt:lpstr>
      <vt:lpstr>思源黑体 CN Heavy</vt:lpstr>
      <vt:lpstr>Arial Unicode MS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998.pptx</dc:title>
  <dc:creator/>
  <cp:lastModifiedBy>好多鱼</cp:lastModifiedBy>
  <cp:revision>241</cp:revision>
  <dcterms:created xsi:type="dcterms:W3CDTF">2025-03-25T15:37:00Z</dcterms:created>
  <dcterms:modified xsi:type="dcterms:W3CDTF">2025-12-29T09:44:59Z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3EF4592ABE65476EB5FB338F4BF830B1_13</vt:lpwstr>
  </property>
  <property fmtid="{D5CDD505-2E9C-101B-9397-08002B2CF9AE}" pid="3" name="KSOProductBuildVer">
    <vt:lpwstr>2052-12.1.0.24034</vt:lpwstr>
  </property>
</Properties>
</file>